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Canva Student Font" charset="1" panose="000000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Prompt Bold" charset="1" panose="00000800000000000000"/>
      <p:regular r:id="rId19"/>
    </p:embeddedFont>
    <p:embeddedFont>
      <p:font typeface="Prompt Bold Bold" charset="1" panose="00000900000000000000"/>
      <p:regular r:id="rId20"/>
    </p:embeddedFont>
    <p:embeddedFont>
      <p:font typeface="Prompt Bold Italics" charset="1" panose="00000800000000000000"/>
      <p:regular r:id="rId21"/>
    </p:embeddedFont>
    <p:embeddedFont>
      <p:font typeface="Prompt Bold Bold Italics" charset="1" panose="00000900000000000000"/>
      <p:regular r:id="rId22"/>
    </p:embeddedFont>
    <p:embeddedFont>
      <p:font typeface="Prompt Medium" charset="1" panose="00000600000000000000"/>
      <p:regular r:id="rId23"/>
    </p:embeddedFont>
    <p:embeddedFont>
      <p:font typeface="Prompt Medium Bold" charset="1" panose="00000700000000000000"/>
      <p:regular r:id="rId24"/>
    </p:embeddedFont>
    <p:embeddedFont>
      <p:font typeface="Prompt Medium Italics" charset="1" panose="00000600000000000000"/>
      <p:regular r:id="rId25"/>
    </p:embeddedFont>
    <p:embeddedFont>
      <p:font typeface="Prompt Medium Bold Italics" charset="1" panose="00000700000000000000"/>
      <p:regular r:id="rId26"/>
    </p:embeddedFont>
    <p:embeddedFont>
      <p:font typeface="Prompt Light" charset="1" panose="00000400000000000000"/>
      <p:regular r:id="rId27"/>
    </p:embeddedFont>
    <p:embeddedFont>
      <p:font typeface="Prompt Light Bold" charset="1" panose="00000500000000000000"/>
      <p:regular r:id="rId28"/>
    </p:embeddedFont>
    <p:embeddedFont>
      <p:font typeface="Prompt Light Italics" charset="1" panose="00000400000000000000"/>
      <p:regular r:id="rId29"/>
    </p:embeddedFont>
    <p:embeddedFont>
      <p:font typeface="Prompt Light Bold Italics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73798">
            <a:off x="5952018" y="1184497"/>
            <a:ext cx="20418741" cy="1507274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985718" y="2647453"/>
            <a:ext cx="9668113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187773" y="3836958"/>
            <a:ext cx="16230600" cy="421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0"/>
              </a:lnSpc>
            </a:pPr>
            <a:r>
              <a:rPr lang="en-US" sz="9200">
                <a:solidFill>
                  <a:srgbClr val="FFFFFF"/>
                </a:solidFill>
                <a:latin typeface="Canva Student Font"/>
              </a:rPr>
              <a:t>Railway </a:t>
            </a:r>
          </a:p>
          <a:p>
            <a:pPr>
              <a:lnSpc>
                <a:spcPts val="11040"/>
              </a:lnSpc>
            </a:pPr>
            <a:r>
              <a:rPr lang="en-US" sz="9200">
                <a:solidFill>
                  <a:srgbClr val="FFFFFF"/>
                </a:solidFill>
                <a:latin typeface="Canva Student Font"/>
              </a:rPr>
              <a:t>Management</a:t>
            </a:r>
          </a:p>
          <a:p>
            <a:pPr>
              <a:lnSpc>
                <a:spcPts val="11040"/>
              </a:lnSpc>
            </a:pPr>
            <a:r>
              <a:rPr lang="en-US" sz="9200">
                <a:solidFill>
                  <a:srgbClr val="FFFFFF"/>
                </a:solidFill>
                <a:latin typeface="Canva Student Font"/>
              </a:rPr>
              <a:t>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5718" y="790575"/>
            <a:ext cx="966811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nva Sans Bold"/>
              </a:rPr>
              <a:t>DS Group Project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16000"/>
          </a:blip>
          <a:srcRect l="0" t="0" r="0" b="0"/>
          <a:stretch>
            <a:fillRect/>
          </a:stretch>
        </p:blipFill>
        <p:spPr>
          <a:xfrm flipH="false" flipV="false" rot="0">
            <a:off x="-3028002" y="-3267024"/>
            <a:ext cx="6927431" cy="692743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676446" y="0"/>
            <a:ext cx="4611554" cy="122434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85718" y="4925509"/>
            <a:ext cx="2857379" cy="1506692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5724938"/>
            <a:ext cx="6877050" cy="1414525"/>
            <a:chOff x="0" y="0"/>
            <a:chExt cx="9169400" cy="18860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9169400" cy="1055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38334"/>
              <a:ext cx="81280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5190" y="3446231"/>
            <a:ext cx="2857680" cy="2857680"/>
            <a:chOff x="0" y="0"/>
            <a:chExt cx="3810240" cy="38102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810240" cy="3810240"/>
            </a:xfrm>
            <a:prstGeom prst="rect">
              <a:avLst/>
            </a:prstGeom>
          </p:spPr>
        </p:pic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400031" y="400037"/>
              <a:ext cx="3010178" cy="3010166"/>
              <a:chOff x="0" y="0"/>
              <a:chExt cx="6350000" cy="6349975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981" r="0" t="-1577" b="-1577"/>
                </a:stretch>
              </a:blipFill>
            </p:spPr>
          </p:sp>
        </p:grpSp>
      </p:grpSp>
      <p:sp>
        <p:nvSpPr>
          <p:cNvPr name="TextBox 6" id="6"/>
          <p:cNvSpPr txBox="true"/>
          <p:nvPr/>
        </p:nvSpPr>
        <p:spPr>
          <a:xfrm rot="0">
            <a:off x="3036321" y="1267058"/>
            <a:ext cx="1221535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Canva Student Font"/>
              </a:rPr>
              <a:t>Meet Our Team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55338" y="6446442"/>
            <a:ext cx="3984837" cy="2522773"/>
            <a:chOff x="0" y="0"/>
            <a:chExt cx="5313116" cy="336369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5313116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Canva Student Font"/>
                </a:rPr>
                <a:t>MANUSHI OZA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15773"/>
              <a:ext cx="531311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S1 31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CE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21002170110083</a:t>
              </a:r>
            </a:p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91965" y="3446231"/>
            <a:ext cx="2857680" cy="2857680"/>
            <a:chOff x="0" y="0"/>
            <a:chExt cx="3810240" cy="381024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810240" cy="3810240"/>
            </a:xfrm>
            <a:prstGeom prst="rect">
              <a:avLst/>
            </a:prstGeom>
          </p:spPr>
        </p:pic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400031" y="400037"/>
              <a:ext cx="3010178" cy="3010166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3553" r="-16146" t="0" b="-38988"/>
                </a:stretch>
              </a:blip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4240175" y="3446231"/>
            <a:ext cx="2857680" cy="2857680"/>
            <a:chOff x="0" y="0"/>
            <a:chExt cx="3810240" cy="381024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810240" cy="3810240"/>
            </a:xfrm>
            <a:prstGeom prst="rect">
              <a:avLst/>
            </a:prstGeom>
          </p:spPr>
        </p:pic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400031" y="400037"/>
              <a:ext cx="3010178" cy="3010166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69835" r="-75089" t="0" b="-53631"/>
                </a:stretch>
              </a:blip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4668770" y="3446231"/>
            <a:ext cx="2857680" cy="2857680"/>
            <a:chOff x="0" y="0"/>
            <a:chExt cx="3810240" cy="381024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810240" cy="3810240"/>
            </a:xfrm>
            <a:prstGeom prst="rect">
              <a:avLst/>
            </a:prstGeom>
          </p:spPr>
        </p:pic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400031" y="400037"/>
              <a:ext cx="3010178" cy="3010166"/>
              <a:chOff x="0" y="0"/>
              <a:chExt cx="6350000" cy="6349975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5647" r="-5647" t="0" b="-45443"/>
                </a:stretch>
              </a:blip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7715160" y="3446231"/>
            <a:ext cx="2857680" cy="2857680"/>
            <a:chOff x="0" y="0"/>
            <a:chExt cx="3810240" cy="3810240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810240" cy="3810240"/>
            </a:xfrm>
            <a:prstGeom prst="rect">
              <a:avLst/>
            </a:prstGeom>
          </p:spPr>
        </p:pic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400031" y="400037"/>
              <a:ext cx="3010178" cy="3010166"/>
              <a:chOff x="0" y="0"/>
              <a:chExt cx="6350000" cy="6349975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5328" r="-17702" t="0" b="-17548"/>
                </a:stretch>
              </a:blipFill>
            </p:spPr>
          </p:sp>
        </p:grp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0" y="33208"/>
            <a:ext cx="4611554" cy="1224349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730323" y="6446442"/>
            <a:ext cx="3984837" cy="2522773"/>
            <a:chOff x="0" y="0"/>
            <a:chExt cx="5313116" cy="3363698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28575"/>
              <a:ext cx="5313116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Canva Student Font"/>
                </a:rPr>
                <a:t>YAGNA PATEL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915773"/>
              <a:ext cx="531311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S1 05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CE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21002170110128</a:t>
              </a:r>
            </a:p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207128" y="6446442"/>
            <a:ext cx="3984837" cy="2522773"/>
            <a:chOff x="0" y="0"/>
            <a:chExt cx="5313116" cy="3363698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28575"/>
              <a:ext cx="5313116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Canva Student Font"/>
                </a:rPr>
                <a:t>MANSI PARMAR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15773"/>
              <a:ext cx="531311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S1 11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IT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21002170210056</a:t>
              </a:r>
            </a:p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683933" y="6446442"/>
            <a:ext cx="3984837" cy="2522773"/>
            <a:chOff x="0" y="0"/>
            <a:chExt cx="5313116" cy="3363698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28575"/>
              <a:ext cx="5313116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Canva Student Font"/>
                </a:rPr>
                <a:t>DHAIRYA PATEL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915773"/>
              <a:ext cx="531311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S1 06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IT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21002170210060</a:t>
              </a:r>
            </a:p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105191" y="6446442"/>
            <a:ext cx="3984837" cy="2522773"/>
            <a:chOff x="0" y="0"/>
            <a:chExt cx="5313116" cy="3363698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28575"/>
              <a:ext cx="5313116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Canva Student Font"/>
                </a:rPr>
                <a:t>VIRTI SHAH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915773"/>
              <a:ext cx="531311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S1 02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CE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21002170110208</a:t>
              </a:r>
            </a:p>
            <a:p>
              <a:pPr algn="ctr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1104" t="66871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440621"/>
            <a:ext cx="1174339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spc="72">
                <a:solidFill>
                  <a:srgbClr val="FFFFFF"/>
                </a:solidFill>
                <a:latin typeface="Prompt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31197" y="9572211"/>
            <a:ext cx="680553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Prompt Light"/>
              </a:rPr>
              <a:t>2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062050"/>
            <a:ext cx="4872947" cy="5317974"/>
            <a:chOff x="0" y="0"/>
            <a:chExt cx="6497263" cy="709063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497263" cy="7090633"/>
              <a:chOff x="0" y="0"/>
              <a:chExt cx="3062634" cy="3342333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3062634" cy="3342333"/>
              </a:xfrm>
              <a:custGeom>
                <a:avLst/>
                <a:gdLst/>
                <a:ahLst/>
                <a:cxnLst/>
                <a:rect r="r" b="b" t="t" l="l"/>
                <a:pathLst>
                  <a:path h="3342333" w="3062634">
                    <a:moveTo>
                      <a:pt x="2938174" y="3342332"/>
                    </a:moveTo>
                    <a:lnTo>
                      <a:pt x="124460" y="3342332"/>
                    </a:lnTo>
                    <a:cubicBezTo>
                      <a:pt x="55880" y="3342332"/>
                      <a:pt x="0" y="3286452"/>
                      <a:pt x="0" y="32178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38174" y="0"/>
                    </a:lnTo>
                    <a:cubicBezTo>
                      <a:pt x="3006754" y="0"/>
                      <a:pt x="3062634" y="55880"/>
                      <a:pt x="3062634" y="124460"/>
                    </a:cubicBezTo>
                    <a:lnTo>
                      <a:pt x="3062634" y="3217873"/>
                    </a:lnTo>
                    <a:cubicBezTo>
                      <a:pt x="3062634" y="3286452"/>
                      <a:pt x="3006754" y="3342333"/>
                      <a:pt x="2938174" y="3342333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820441" y="2899727"/>
              <a:ext cx="5034181" cy="2329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Open Sans Light"/>
                </a:rPr>
                <a:t> This System is basically concerned with the railway management system.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20441" y="997103"/>
              <a:ext cx="1877921" cy="1170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5500">
                  <a:solidFill>
                    <a:srgbClr val="FFFFFF"/>
                  </a:solidFill>
                  <a:latin typeface="Prompt Bold"/>
                </a:rPr>
                <a:t>01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508000" y="2512377"/>
              <a:ext cx="5346622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241" y="3054430"/>
            <a:ext cx="4872947" cy="5317974"/>
            <a:chOff x="0" y="0"/>
            <a:chExt cx="6497263" cy="709063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497263" cy="7090633"/>
              <a:chOff x="0" y="0"/>
              <a:chExt cx="3062634" cy="3342333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3062634" cy="3342333"/>
              </a:xfrm>
              <a:custGeom>
                <a:avLst/>
                <a:gdLst/>
                <a:ahLst/>
                <a:cxnLst/>
                <a:rect r="r" b="b" t="t" l="l"/>
                <a:pathLst>
                  <a:path h="3342333" w="3062634">
                    <a:moveTo>
                      <a:pt x="2938174" y="3342332"/>
                    </a:moveTo>
                    <a:lnTo>
                      <a:pt x="124460" y="3342332"/>
                    </a:lnTo>
                    <a:cubicBezTo>
                      <a:pt x="55880" y="3342332"/>
                      <a:pt x="0" y="3286452"/>
                      <a:pt x="0" y="32178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38174" y="0"/>
                    </a:lnTo>
                    <a:cubicBezTo>
                      <a:pt x="3006754" y="0"/>
                      <a:pt x="3062634" y="55880"/>
                      <a:pt x="3062634" y="124460"/>
                    </a:cubicBezTo>
                    <a:lnTo>
                      <a:pt x="3062634" y="3217873"/>
                    </a:lnTo>
                    <a:cubicBezTo>
                      <a:pt x="3062634" y="3286452"/>
                      <a:pt x="3006754" y="3342333"/>
                      <a:pt x="2938174" y="3342333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922809" y="2899727"/>
              <a:ext cx="5015653" cy="2329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Open Sans Light"/>
                </a:rPr>
                <a:t>C</a:t>
              </a:r>
              <a:r>
                <a:rPr lang="en-US" sz="2700">
                  <a:solidFill>
                    <a:srgbClr val="FFFFFF"/>
                  </a:solidFill>
                  <a:latin typeface="Open Sans Light"/>
                </a:rPr>
                <a:t>ompletely coded in C Programming language using Linked List and File handling</a:t>
              </a:r>
              <a:r>
                <a:rPr lang="en-US" sz="2700">
                  <a:solidFill>
                    <a:srgbClr val="FFFFFF"/>
                  </a:solidFill>
                  <a:latin typeface="Open Sans Light"/>
                </a:rPr>
                <a:t>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22809" y="997103"/>
              <a:ext cx="1877921" cy="1170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5500">
                  <a:solidFill>
                    <a:srgbClr val="FFFFFF"/>
                  </a:solidFill>
                  <a:latin typeface="Prompt Bold"/>
                </a:rPr>
                <a:t>02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rot="0">
              <a:off x="629034" y="2512377"/>
              <a:ext cx="5346622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230801" y="3054430"/>
            <a:ext cx="4872947" cy="5317974"/>
            <a:chOff x="0" y="0"/>
            <a:chExt cx="6497263" cy="709063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497263" cy="7090633"/>
              <a:chOff x="0" y="0"/>
              <a:chExt cx="3062634" cy="3342333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3062634" cy="3342333"/>
              </a:xfrm>
              <a:custGeom>
                <a:avLst/>
                <a:gdLst/>
                <a:ahLst/>
                <a:cxnLst/>
                <a:rect r="r" b="b" t="t" l="l"/>
                <a:pathLst>
                  <a:path h="3342333" w="3062634">
                    <a:moveTo>
                      <a:pt x="2938174" y="3342332"/>
                    </a:moveTo>
                    <a:lnTo>
                      <a:pt x="124460" y="3342332"/>
                    </a:lnTo>
                    <a:cubicBezTo>
                      <a:pt x="55880" y="3342332"/>
                      <a:pt x="0" y="3286452"/>
                      <a:pt x="0" y="32178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38174" y="0"/>
                    </a:lnTo>
                    <a:cubicBezTo>
                      <a:pt x="3006754" y="0"/>
                      <a:pt x="3062634" y="55880"/>
                      <a:pt x="3062634" y="124460"/>
                    </a:cubicBezTo>
                    <a:lnTo>
                      <a:pt x="3062634" y="3217873"/>
                    </a:lnTo>
                    <a:cubicBezTo>
                      <a:pt x="3062634" y="3286452"/>
                      <a:pt x="3006754" y="3342333"/>
                      <a:pt x="2938174" y="3342333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777858" y="2899727"/>
              <a:ext cx="5144084" cy="2329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Open Sans Light"/>
                </a:rPr>
                <a:t>This system ensures the user to view trains of his desired destination, Book/Cancel ticket etc.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77858" y="997103"/>
              <a:ext cx="1877921" cy="1170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5500">
                  <a:solidFill>
                    <a:srgbClr val="FFFFFF"/>
                  </a:solidFill>
                  <a:latin typeface="Prompt Bold"/>
                </a:rPr>
                <a:t>03</a:t>
              </a:r>
            </a:p>
          </p:txBody>
        </p:sp>
        <p:sp>
          <p:nvSpPr>
            <p:cNvPr name="AutoShape 22" id="22"/>
            <p:cNvSpPr/>
            <p:nvPr/>
          </p:nvSpPr>
          <p:spPr>
            <a:xfrm rot="0">
              <a:off x="575320" y="2512377"/>
              <a:ext cx="5346622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33208"/>
            <a:ext cx="4611554" cy="12243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54742">
            <a:off x="-13397103" y="166729"/>
            <a:ext cx="26398651" cy="194870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3208"/>
            <a:ext cx="4611554" cy="12243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068169" y="435929"/>
            <a:ext cx="7686161" cy="94633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131197" y="9572211"/>
            <a:ext cx="680553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Prompt Light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3872" y="3931230"/>
            <a:ext cx="4601647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nva Sans"/>
              </a:rPr>
              <a:t>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6194" y="1028700"/>
            <a:ext cx="1211561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Prompt Bold"/>
              </a:rPr>
              <a:t>Advantages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581362" y="2980959"/>
            <a:ext cx="5406347" cy="6011395"/>
            <a:chOff x="0" y="0"/>
            <a:chExt cx="3397874" cy="377814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397874" cy="3778145"/>
            </a:xfrm>
            <a:custGeom>
              <a:avLst/>
              <a:gdLst/>
              <a:ahLst/>
              <a:cxnLst/>
              <a:rect r="r" b="b" t="t" l="l"/>
              <a:pathLst>
                <a:path h="3778145" w="3397874">
                  <a:moveTo>
                    <a:pt x="3273414" y="3778145"/>
                  </a:moveTo>
                  <a:lnTo>
                    <a:pt x="124460" y="3778145"/>
                  </a:lnTo>
                  <a:cubicBezTo>
                    <a:pt x="55880" y="3778145"/>
                    <a:pt x="0" y="3722265"/>
                    <a:pt x="0" y="36536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73415" y="0"/>
                  </a:lnTo>
                  <a:cubicBezTo>
                    <a:pt x="3341994" y="0"/>
                    <a:pt x="3397874" y="55880"/>
                    <a:pt x="3397874" y="124460"/>
                  </a:cubicBezTo>
                  <a:lnTo>
                    <a:pt x="3397874" y="3653686"/>
                  </a:lnTo>
                  <a:cubicBezTo>
                    <a:pt x="3397874" y="3722265"/>
                    <a:pt x="3341994" y="3778145"/>
                    <a:pt x="3273415" y="3778145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2934" y="2980959"/>
            <a:ext cx="5406347" cy="6011395"/>
            <a:chOff x="0" y="0"/>
            <a:chExt cx="3397874" cy="377814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397874" cy="3778145"/>
            </a:xfrm>
            <a:custGeom>
              <a:avLst/>
              <a:gdLst/>
              <a:ahLst/>
              <a:cxnLst/>
              <a:rect r="r" b="b" t="t" l="l"/>
              <a:pathLst>
                <a:path h="3778145" w="3397874">
                  <a:moveTo>
                    <a:pt x="3273414" y="3778145"/>
                  </a:moveTo>
                  <a:lnTo>
                    <a:pt x="124460" y="3778145"/>
                  </a:lnTo>
                  <a:cubicBezTo>
                    <a:pt x="55880" y="3778145"/>
                    <a:pt x="0" y="3722265"/>
                    <a:pt x="0" y="36536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73415" y="0"/>
                  </a:lnTo>
                  <a:cubicBezTo>
                    <a:pt x="3341994" y="0"/>
                    <a:pt x="3397874" y="55880"/>
                    <a:pt x="3397874" y="124460"/>
                  </a:cubicBezTo>
                  <a:lnTo>
                    <a:pt x="3397874" y="3653686"/>
                  </a:lnTo>
                  <a:cubicBezTo>
                    <a:pt x="3397874" y="3722265"/>
                    <a:pt x="3341994" y="3778145"/>
                    <a:pt x="3273415" y="3778145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247056" y="2980959"/>
            <a:ext cx="5406347" cy="6011395"/>
            <a:chOff x="0" y="0"/>
            <a:chExt cx="3397874" cy="377814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397874" cy="3778145"/>
            </a:xfrm>
            <a:custGeom>
              <a:avLst/>
              <a:gdLst/>
              <a:ahLst/>
              <a:cxnLst/>
              <a:rect r="r" b="b" t="t" l="l"/>
              <a:pathLst>
                <a:path h="3778145" w="3397874">
                  <a:moveTo>
                    <a:pt x="3273414" y="3778145"/>
                  </a:moveTo>
                  <a:lnTo>
                    <a:pt x="124460" y="3778145"/>
                  </a:lnTo>
                  <a:cubicBezTo>
                    <a:pt x="55880" y="3778145"/>
                    <a:pt x="0" y="3722265"/>
                    <a:pt x="0" y="36536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73415" y="0"/>
                  </a:lnTo>
                  <a:cubicBezTo>
                    <a:pt x="3341994" y="0"/>
                    <a:pt x="3397874" y="55880"/>
                    <a:pt x="3397874" y="124460"/>
                  </a:cubicBezTo>
                  <a:lnTo>
                    <a:pt x="3397874" y="3653686"/>
                  </a:lnTo>
                  <a:cubicBezTo>
                    <a:pt x="3397874" y="3722265"/>
                    <a:pt x="3341994" y="3778145"/>
                    <a:pt x="3273415" y="3778145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2934" y="2980959"/>
            <a:ext cx="5406347" cy="1744195"/>
            <a:chOff x="0" y="0"/>
            <a:chExt cx="7208463" cy="232559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208463" cy="2325593"/>
              <a:chOff x="0" y="0"/>
              <a:chExt cx="3397874" cy="1096222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3397874" cy="1096222"/>
              </a:xfrm>
              <a:custGeom>
                <a:avLst/>
                <a:gdLst/>
                <a:ahLst/>
                <a:cxnLst/>
                <a:rect r="r" b="b" t="t" l="l"/>
                <a:pathLst>
                  <a:path h="1096222" w="3397874">
                    <a:moveTo>
                      <a:pt x="3273414" y="1096222"/>
                    </a:moveTo>
                    <a:lnTo>
                      <a:pt x="124460" y="1096222"/>
                    </a:lnTo>
                    <a:cubicBezTo>
                      <a:pt x="55880" y="1096222"/>
                      <a:pt x="0" y="1040342"/>
                      <a:pt x="0" y="97176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273415" y="0"/>
                    </a:lnTo>
                    <a:cubicBezTo>
                      <a:pt x="3341994" y="0"/>
                      <a:pt x="3397874" y="55880"/>
                      <a:pt x="3397874" y="124460"/>
                    </a:cubicBezTo>
                    <a:lnTo>
                      <a:pt x="3397874" y="971762"/>
                    </a:lnTo>
                    <a:cubicBezTo>
                      <a:pt x="3397874" y="1040342"/>
                      <a:pt x="3341994" y="1096222"/>
                      <a:pt x="3273415" y="1096222"/>
                    </a:cubicBezTo>
                    <a:close/>
                  </a:path>
                </a:pathLst>
              </a:custGeom>
              <a:solidFill>
                <a:srgbClr val="911BED">
                  <a:alpha val="40000"/>
                </a:srgbClr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684071" y="561663"/>
              <a:ext cx="5840321" cy="1170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5500">
                  <a:solidFill>
                    <a:srgbClr val="FFFFFF"/>
                  </a:solidFill>
                  <a:latin typeface="Prompt Bold"/>
                </a:rPr>
                <a:t>Linked List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581362" y="2980959"/>
            <a:ext cx="5406347" cy="1700380"/>
            <a:chOff x="0" y="0"/>
            <a:chExt cx="7208463" cy="226717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208463" cy="2267173"/>
              <a:chOff x="0" y="0"/>
              <a:chExt cx="3397874" cy="1068684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3397874" cy="1068684"/>
              </a:xfrm>
              <a:custGeom>
                <a:avLst/>
                <a:gdLst/>
                <a:ahLst/>
                <a:cxnLst/>
                <a:rect r="r" b="b" t="t" l="l"/>
                <a:pathLst>
                  <a:path h="1068684" w="3397874">
                    <a:moveTo>
                      <a:pt x="3273414" y="1068684"/>
                    </a:moveTo>
                    <a:lnTo>
                      <a:pt x="124460" y="1068684"/>
                    </a:lnTo>
                    <a:cubicBezTo>
                      <a:pt x="55880" y="1068684"/>
                      <a:pt x="0" y="1012804"/>
                      <a:pt x="0" y="9442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273415" y="0"/>
                    </a:lnTo>
                    <a:cubicBezTo>
                      <a:pt x="3341994" y="0"/>
                      <a:pt x="3397874" y="55880"/>
                      <a:pt x="3397874" y="124460"/>
                    </a:cubicBezTo>
                    <a:lnTo>
                      <a:pt x="3397874" y="944224"/>
                    </a:lnTo>
                    <a:cubicBezTo>
                      <a:pt x="3397874" y="1012804"/>
                      <a:pt x="3341994" y="1068684"/>
                      <a:pt x="3273415" y="1068684"/>
                    </a:cubicBezTo>
                    <a:close/>
                  </a:path>
                </a:pathLst>
              </a:custGeom>
              <a:solidFill>
                <a:srgbClr val="911BED">
                  <a:alpha val="40000"/>
                </a:srgbClr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684071" y="561663"/>
              <a:ext cx="5840321" cy="1112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60"/>
                </a:lnSpc>
                <a:spcBef>
                  <a:spcPct val="0"/>
                </a:spcBef>
              </a:pPr>
              <a:r>
                <a:rPr lang="en-US" sz="5200">
                  <a:solidFill>
                    <a:srgbClr val="FFFFFF"/>
                  </a:solidFill>
                  <a:latin typeface="Prompt Bold"/>
                </a:rPr>
                <a:t>File Handling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47056" y="2980959"/>
            <a:ext cx="5406347" cy="1744195"/>
            <a:chOff x="0" y="0"/>
            <a:chExt cx="7208463" cy="232559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208463" cy="2325593"/>
              <a:chOff x="0" y="0"/>
              <a:chExt cx="3397874" cy="1096222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3397874" cy="1096222"/>
              </a:xfrm>
              <a:custGeom>
                <a:avLst/>
                <a:gdLst/>
                <a:ahLst/>
                <a:cxnLst/>
                <a:rect r="r" b="b" t="t" l="l"/>
                <a:pathLst>
                  <a:path h="1096222" w="3397874">
                    <a:moveTo>
                      <a:pt x="3273414" y="1096222"/>
                    </a:moveTo>
                    <a:lnTo>
                      <a:pt x="124460" y="1096222"/>
                    </a:lnTo>
                    <a:cubicBezTo>
                      <a:pt x="55880" y="1096222"/>
                      <a:pt x="0" y="1040342"/>
                      <a:pt x="0" y="97176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273415" y="0"/>
                    </a:lnTo>
                    <a:cubicBezTo>
                      <a:pt x="3341994" y="0"/>
                      <a:pt x="3397874" y="55880"/>
                      <a:pt x="3397874" y="124460"/>
                    </a:cubicBezTo>
                    <a:lnTo>
                      <a:pt x="3397874" y="971762"/>
                    </a:lnTo>
                    <a:cubicBezTo>
                      <a:pt x="3397874" y="1040342"/>
                      <a:pt x="3341994" y="1096222"/>
                      <a:pt x="3273415" y="1096222"/>
                    </a:cubicBezTo>
                    <a:close/>
                  </a:path>
                </a:pathLst>
              </a:custGeom>
              <a:solidFill>
                <a:srgbClr val="911BED">
                  <a:alpha val="40000"/>
                </a:srgbClr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684071" y="561663"/>
              <a:ext cx="5840321" cy="1170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15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FFFFFF"/>
                  </a:solidFill>
                  <a:latin typeface="Prompt Bold"/>
                </a:rPr>
                <a:t>Security</a:t>
              </a: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3208"/>
            <a:ext cx="4611554" cy="1224349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05987" y="5979156"/>
            <a:ext cx="43802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rompt Medium"/>
              </a:rPr>
              <a:t>No Memory Wastage.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131197" y="9572211"/>
            <a:ext cx="680553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Prompt Light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81362" y="5779131"/>
            <a:ext cx="540634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FFF"/>
                </a:solidFill>
                <a:latin typeface="Prompt Medium"/>
              </a:rPr>
              <a:t>Easily Data is Stored</a:t>
            </a:r>
          </a:p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FFF"/>
                </a:solidFill>
                <a:latin typeface="Prompt Medium"/>
              </a:rPr>
              <a:t>&amp;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FFFFFF"/>
                </a:solidFill>
                <a:latin typeface="Prompt Medium"/>
              </a:rPr>
              <a:t>Database can be Created.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65127" y="5779131"/>
            <a:ext cx="540634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FFFFFF"/>
                </a:solidFill>
                <a:latin typeface="Prompt Medium"/>
              </a:rPr>
              <a:t>Authentication will be Done by password checking.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0004" y="886577"/>
            <a:ext cx="7656926" cy="8513846"/>
            <a:chOff x="0" y="0"/>
            <a:chExt cx="3397874" cy="377814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97874" cy="3778145"/>
            </a:xfrm>
            <a:custGeom>
              <a:avLst/>
              <a:gdLst/>
              <a:ahLst/>
              <a:cxnLst/>
              <a:rect r="r" b="b" t="t" l="l"/>
              <a:pathLst>
                <a:path h="3778145" w="3397874">
                  <a:moveTo>
                    <a:pt x="3273414" y="3778145"/>
                  </a:moveTo>
                  <a:lnTo>
                    <a:pt x="124460" y="3778145"/>
                  </a:lnTo>
                  <a:cubicBezTo>
                    <a:pt x="55880" y="3778145"/>
                    <a:pt x="0" y="3722265"/>
                    <a:pt x="0" y="36536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73415" y="0"/>
                  </a:lnTo>
                  <a:cubicBezTo>
                    <a:pt x="3341994" y="0"/>
                    <a:pt x="3397874" y="55880"/>
                    <a:pt x="3397874" y="124460"/>
                  </a:cubicBezTo>
                  <a:lnTo>
                    <a:pt x="3397874" y="3653686"/>
                  </a:lnTo>
                  <a:cubicBezTo>
                    <a:pt x="3397874" y="3722265"/>
                    <a:pt x="3341994" y="3778145"/>
                    <a:pt x="3273415" y="3778145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43709" y="5452137"/>
            <a:ext cx="6584121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Medium"/>
              </a:rPr>
              <a:t>Linked List stores the data wherever in the memory.</a:t>
            </a:r>
          </a:p>
          <a:p>
            <a:pPr>
              <a:lnSpc>
                <a:spcPts val="3900"/>
              </a:lnSpc>
            </a:pP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Medium"/>
              </a:rPr>
              <a:t>File Handling is used for Permanent Storage.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90004" y="886577"/>
            <a:ext cx="7656926" cy="4037096"/>
            <a:chOff x="0" y="0"/>
            <a:chExt cx="3397874" cy="179152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397874" cy="1791521"/>
            </a:xfrm>
            <a:custGeom>
              <a:avLst/>
              <a:gdLst/>
              <a:ahLst/>
              <a:cxnLst/>
              <a:rect r="r" b="b" t="t" l="l"/>
              <a:pathLst>
                <a:path h="1791521" w="3397874">
                  <a:moveTo>
                    <a:pt x="3273414" y="1791521"/>
                  </a:moveTo>
                  <a:lnTo>
                    <a:pt x="124460" y="1791521"/>
                  </a:lnTo>
                  <a:cubicBezTo>
                    <a:pt x="55880" y="1791521"/>
                    <a:pt x="0" y="1735641"/>
                    <a:pt x="0" y="16670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73415" y="0"/>
                  </a:lnTo>
                  <a:cubicBezTo>
                    <a:pt x="3341994" y="0"/>
                    <a:pt x="3397874" y="55880"/>
                    <a:pt x="3397874" y="124460"/>
                  </a:cubicBezTo>
                  <a:lnTo>
                    <a:pt x="3397874" y="1667061"/>
                  </a:lnTo>
                  <a:cubicBezTo>
                    <a:pt x="3397874" y="1735641"/>
                    <a:pt x="3341994" y="1791521"/>
                    <a:pt x="3273415" y="1791521"/>
                  </a:cubicBezTo>
                  <a:close/>
                </a:path>
              </a:pathLst>
            </a:custGeom>
            <a:solidFill>
              <a:srgbClr val="6AC259">
                <a:alpha val="27843"/>
              </a:srgbClr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43709" y="1444007"/>
            <a:ext cx="826465" cy="82646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3709" y="2569193"/>
            <a:ext cx="5574471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49"/>
              </a:lnSpc>
            </a:pPr>
            <a:r>
              <a:rPr lang="en-US" sz="5499">
                <a:solidFill>
                  <a:srgbClr val="FFFFFF"/>
                </a:solidFill>
                <a:latin typeface="Prompt Bold"/>
              </a:rPr>
              <a:t>Linked List &amp;</a:t>
            </a:r>
          </a:p>
          <a:p>
            <a:pPr algn="just" marL="0" indent="0" lvl="0">
              <a:lnSpc>
                <a:spcPts val="715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Prompt Bold"/>
              </a:rPr>
              <a:t>File Handing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41070" y="886577"/>
            <a:ext cx="7656926" cy="8513846"/>
            <a:chOff x="0" y="0"/>
            <a:chExt cx="3397874" cy="377814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3397874" cy="3778145"/>
            </a:xfrm>
            <a:custGeom>
              <a:avLst/>
              <a:gdLst/>
              <a:ahLst/>
              <a:cxnLst/>
              <a:rect r="r" b="b" t="t" l="l"/>
              <a:pathLst>
                <a:path h="3778145" w="3397874">
                  <a:moveTo>
                    <a:pt x="3273414" y="3778145"/>
                  </a:moveTo>
                  <a:lnTo>
                    <a:pt x="124460" y="3778145"/>
                  </a:lnTo>
                  <a:cubicBezTo>
                    <a:pt x="55880" y="3778145"/>
                    <a:pt x="0" y="3722265"/>
                    <a:pt x="0" y="36536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73415" y="0"/>
                  </a:lnTo>
                  <a:cubicBezTo>
                    <a:pt x="3341994" y="0"/>
                    <a:pt x="3397874" y="55880"/>
                    <a:pt x="3397874" y="124460"/>
                  </a:cubicBezTo>
                  <a:lnTo>
                    <a:pt x="3397874" y="3653686"/>
                  </a:lnTo>
                  <a:cubicBezTo>
                    <a:pt x="3397874" y="3722265"/>
                    <a:pt x="3341994" y="3778145"/>
                    <a:pt x="3273415" y="3778145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142786" y="5452137"/>
            <a:ext cx="6212696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Medium"/>
              </a:rPr>
              <a:t>Array has defined memory allocations.</a:t>
            </a:r>
          </a:p>
          <a:p>
            <a:pPr>
              <a:lnSpc>
                <a:spcPts val="3900"/>
              </a:lnSpc>
            </a:pP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Medium"/>
              </a:rPr>
              <a:t>Information kept in the RAM is temporary i.e. till the program terminates.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420671" y="886577"/>
            <a:ext cx="7656926" cy="4037096"/>
            <a:chOff x="0" y="0"/>
            <a:chExt cx="3397874" cy="179152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397874" cy="1791521"/>
            </a:xfrm>
            <a:custGeom>
              <a:avLst/>
              <a:gdLst/>
              <a:ahLst/>
              <a:cxnLst/>
              <a:rect r="r" b="b" t="t" l="l"/>
              <a:pathLst>
                <a:path h="1791521" w="3397874">
                  <a:moveTo>
                    <a:pt x="3273414" y="1791521"/>
                  </a:moveTo>
                  <a:lnTo>
                    <a:pt x="124460" y="1791521"/>
                  </a:lnTo>
                  <a:cubicBezTo>
                    <a:pt x="55880" y="1791521"/>
                    <a:pt x="0" y="1735641"/>
                    <a:pt x="0" y="16670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73415" y="0"/>
                  </a:lnTo>
                  <a:cubicBezTo>
                    <a:pt x="3341994" y="0"/>
                    <a:pt x="3397874" y="55880"/>
                    <a:pt x="3397874" y="124460"/>
                  </a:cubicBezTo>
                  <a:lnTo>
                    <a:pt x="3397874" y="1667061"/>
                  </a:lnTo>
                  <a:cubicBezTo>
                    <a:pt x="3397874" y="1735641"/>
                    <a:pt x="3341994" y="1791521"/>
                    <a:pt x="3273415" y="1791521"/>
                  </a:cubicBezTo>
                  <a:close/>
                </a:path>
              </a:pathLst>
            </a:custGeom>
            <a:solidFill>
              <a:srgbClr val="FF4F63">
                <a:alpha val="27843"/>
              </a:srgbClr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42786" y="1444007"/>
            <a:ext cx="826465" cy="82646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142786" y="2569193"/>
            <a:ext cx="5593521" cy="170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60"/>
              </a:lnSpc>
            </a:pPr>
            <a:r>
              <a:rPr lang="en-US" sz="5200">
                <a:solidFill>
                  <a:srgbClr val="FFFFFF"/>
                </a:solidFill>
                <a:latin typeface="Prompt Bold"/>
              </a:rPr>
              <a:t>Array &amp;</a:t>
            </a:r>
          </a:p>
          <a:p>
            <a:pPr algn="just" marL="0" indent="0" lvl="0">
              <a:lnSpc>
                <a:spcPts val="676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Prompt Bold"/>
              </a:rPr>
              <a:t>Runtime Storage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31197" y="9572211"/>
            <a:ext cx="680553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Prompt Light"/>
              </a:rPr>
              <a:t>7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33208"/>
            <a:ext cx="3749558" cy="9954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54742">
            <a:off x="-13244703" y="319129"/>
            <a:ext cx="26398651" cy="194870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16000"/>
          </a:blip>
          <a:srcRect l="0" t="0" r="0" b="0"/>
          <a:stretch>
            <a:fillRect/>
          </a:stretch>
        </p:blipFill>
        <p:spPr>
          <a:xfrm flipH="false" flipV="false" rot="0">
            <a:off x="5680285" y="1679785"/>
            <a:ext cx="6927431" cy="6927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838223" y="2965603"/>
            <a:ext cx="4611554" cy="122434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131197" y="9572211"/>
            <a:ext cx="680553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Prompt Light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51279" y="5269973"/>
            <a:ext cx="6385441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nva Sans"/>
              </a:rPr>
              <a:t>Thank </a:t>
            </a:r>
            <a:r>
              <a:rPr lang="en-US" sz="9000">
                <a:solidFill>
                  <a:srgbClr val="911BED"/>
                </a:solidFill>
                <a:latin typeface="Canva Sans"/>
              </a:rPr>
              <a:t>You!!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DAFMUx62lVU</dc:identifier>
  <dcterms:modified xsi:type="dcterms:W3CDTF">2011-08-01T06:04:30Z</dcterms:modified>
  <cp:revision>1</cp:revision>
  <dc:title>Railway Management System</dc:title>
</cp:coreProperties>
</file>